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4_8658A237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4" r:id="rId5"/>
    <p:sldId id="258" r:id="rId6"/>
    <p:sldId id="266" r:id="rId7"/>
    <p:sldId id="260" r:id="rId8"/>
    <p:sldId id="267" r:id="rId9"/>
    <p:sldId id="263" r:id="rId10"/>
    <p:sldId id="268" r:id="rId11"/>
    <p:sldId id="269" r:id="rId12"/>
    <p:sldId id="265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0369C4E-6E42-22DE-B406-A20D88CE6650}" name="홍진식(학부생-소프트웨어전공)" initials="홍소" userId="홍진식(학부생-소프트웨어전공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1B290-0979-4A15-9074-36A0E3868329}" v="1" dt="2022-04-08T04:24:30.3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04_8658A2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4E2A75-2C61-4CB6-A18D-72FD93792593}" authorId="{50369C4E-6E42-22DE-B406-A20D88CE6650}" created="2022-04-07T17:28:27.424">
    <pc:sldMkLst xmlns:pc="http://schemas.microsoft.com/office/powerpoint/2013/main/command">
      <pc:docMk/>
      <pc:sldMk cId="2253955639" sldId="260"/>
    </pc:sldMkLst>
    <p188:txBody>
      <a:bodyPr/>
      <a:lstStyle/>
      <a:p>
        <a:r>
          <a:rPr lang="ko-KR" altLang="en-US"/>
          <a:t>데이터 관리 및 페이지 생성 기술 설계에대한 간략한 설명?(전체적인 흐름) 대본 작성하시면 될것같습니다.
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85589-1667-45E5-8CEE-B0BC6AE56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1F7A17-21E1-4893-9F24-A959F41BD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6F207-734F-41BB-85D8-EF5618794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A523-16B4-445E-BDC3-EEBE165278A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BF40CE-47EF-44D0-937B-5C9B80DA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CA6623-9AA4-4E84-8BC7-566122C5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0929F-ED18-4EB1-972C-C8EFC016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308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E9482-8B7E-4185-A646-E7E6646F7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DD8FB7-AF57-4919-9E25-7A512FCE2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E4343-428A-4F21-9459-7C634AE5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A523-16B4-445E-BDC3-EEBE165278A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F3494-BA6D-42A5-8FCE-83B8B04FA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E477C-223D-4686-ADA2-0E0CEDD3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0929F-ED18-4EB1-972C-C8EFC016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63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1FE019-3AF1-4B40-BAF3-B56BAD808F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990141-7A0E-4592-A14F-7A64851E6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ED9E17-2F51-4506-8960-20484462A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A523-16B4-445E-BDC3-EEBE165278A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D14AA9-E4F6-44B0-92EA-CF3437BE2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656F9F-F791-4B51-9F1B-3D0334404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0929F-ED18-4EB1-972C-C8EFC016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365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BD699-1FEF-4257-A48A-5B5BAB4B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B1662A-96EB-4D44-A580-105197C35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44E0A6-6D7A-4199-8F20-E254B80B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A523-16B4-445E-BDC3-EEBE165278A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44C97E-0B15-4497-972F-2CADF49D1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7B86EF-EF9F-4D16-ADB2-35C00D6C5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0929F-ED18-4EB1-972C-C8EFC016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652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9B2CD-D2F2-4C3C-A77F-0AEE3E9C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59E226-85C9-43FE-AFAE-579F5226C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5787E8-A0C1-42DB-90C0-32D558FB1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A523-16B4-445E-BDC3-EEBE165278A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1270B-4692-4228-A4E9-7E5DBEE3F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2AAB9-7059-4162-95F5-3BB7BEE9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0929F-ED18-4EB1-972C-C8EFC016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49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8946E-0C22-499C-BCD8-7C214C33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0166FC-51A9-4561-9EF0-6E568878B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938877-D97C-4036-8BF7-67EC2FB9B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930ED-45AF-42EF-A6BB-F3CDD1E93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A523-16B4-445E-BDC3-EEBE165278A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2AB4B-5DE3-4EDB-BF8E-B55FD1326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19B1B9-26A0-4663-ABA6-3209394F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0929F-ED18-4EB1-972C-C8EFC016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64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B8D6A-74E5-4B18-B556-853E6B4B2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7CA4F8-8645-4F98-B6FD-F2AB4EC4D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FBCC6B-ACC2-4D22-BC80-1765FC6BF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E5810B-DAE6-4035-A170-796938015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9E2AAA-1027-483A-9CC7-B6BB4DC5B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A3E962-BB66-4365-AD51-787D7070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A523-16B4-445E-BDC3-EEBE165278A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472C53-0076-44B1-8FA5-66C96CDB4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68B69D-4018-4886-80BA-BA860A86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0929F-ED18-4EB1-972C-C8EFC016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54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9899B-F772-4779-8B5C-0087A69E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2FDBFF-8B68-4342-B760-BEB601923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A523-16B4-445E-BDC3-EEBE165278A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A9F955-AC75-4B1C-AA34-87FABD71D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D854EC-B5E2-4011-A026-44F0802DB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0929F-ED18-4EB1-972C-C8EFC016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343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CF5247-2F07-4EF2-9BC7-41EB2357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A523-16B4-445E-BDC3-EEBE165278A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ED30EF-F1E7-49E1-B66A-963484FA8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683051-AB48-4882-A101-E1C838FE9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0929F-ED18-4EB1-972C-C8EFC016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41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C5EF2-9949-4A53-94C1-53CB5EA3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8B9508-B8F0-4AB7-9A42-14611438B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6D95B5-03DA-42B3-9E11-B86674D7A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78E227-0AD7-47E0-8CB6-3C27C5A53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A523-16B4-445E-BDC3-EEBE165278A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7C196B-EEF2-4FDC-B5C6-B8F422B23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76428-4261-451B-A4B3-B6775BDFE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0929F-ED18-4EB1-972C-C8EFC016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91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4F0FD-7384-4C59-96D1-AEB93ABDE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4DE009-7F15-4F03-8E7A-96E3AF3451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09A870-1E65-4692-A386-787E554E9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17A107-5452-4FD7-A559-EBE01BFB7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A523-16B4-445E-BDC3-EEBE165278A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4A917F-3CF5-486A-8FA0-E3C63831B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B73739-8E56-4CF3-BCE9-842E0021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0929F-ED18-4EB1-972C-C8EFC016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43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FC2B1B-3DDE-4316-94A5-2EC3C53B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F36FA6-E808-423E-8E93-57C916AA0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87A6D2-4F02-45DB-8659-B901E81DC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DA523-16B4-445E-BDC3-EEBE165278A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B130A1-15BC-4C1C-B11C-010A4943B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0BAD7C-15D2-4F45-BBF1-C9B3FED08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0929F-ED18-4EB1-972C-C8EFC0162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1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microsoft.com/office/2018/10/relationships/comments" Target="../comments/modernComment_104_8658A2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DF6F6-A946-49AB-BC2E-CB4CBBA681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944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ko-KR" altLang="en-US" sz="66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캡스톤</a:t>
            </a:r>
            <a:r>
              <a:rPr lang="ko-KR" altLang="en-US" sz="6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디자인</a:t>
            </a:r>
            <a:br>
              <a:rPr lang="en-US" altLang="ko-KR" sz="6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</a:br>
            <a:r>
              <a:rPr lang="ko-KR" altLang="en-US" sz="6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중간발표</a:t>
            </a:r>
            <a:br>
              <a:rPr lang="en-US" altLang="ko-KR" sz="6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</a:br>
            <a:r>
              <a:rPr lang="en-US" altLang="ko-KR" sz="6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ko-KR" altLang="en-US" sz="4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마케팅 자동화  </a:t>
            </a:r>
            <a:endParaRPr lang="ko-KR" altLang="en-US" sz="6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F97020-7E9F-4870-B918-3DF8A71D6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4502" y="6097650"/>
            <a:ext cx="4275909" cy="508004"/>
          </a:xfrm>
        </p:spPr>
        <p:txBody>
          <a:bodyPr/>
          <a:lstStyle/>
          <a:p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37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팀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김용재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팀장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),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홍진식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689E530-1419-499D-BA5D-6D48A6AFC7F4}"/>
              </a:ext>
            </a:extLst>
          </p:cNvPr>
          <p:cNvCxnSpPr/>
          <p:nvPr/>
        </p:nvCxnSpPr>
        <p:spPr>
          <a:xfrm>
            <a:off x="0" y="136328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22B39C-CC6A-421F-9E48-05BBF041228B}"/>
              </a:ext>
            </a:extLst>
          </p:cNvPr>
          <p:cNvCxnSpPr/>
          <p:nvPr/>
        </p:nvCxnSpPr>
        <p:spPr>
          <a:xfrm>
            <a:off x="0" y="584384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4DD1BF3-89F6-440F-AFF9-AE2458D71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8935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2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28414B-9BB4-4D94-B0F5-245927C314BD}"/>
              </a:ext>
            </a:extLst>
          </p:cNvPr>
          <p:cNvCxnSpPr/>
          <p:nvPr/>
        </p:nvCxnSpPr>
        <p:spPr>
          <a:xfrm>
            <a:off x="0" y="136328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4B8FD4-21FE-43F9-81CF-C74938F0B7E0}"/>
              </a:ext>
            </a:extLst>
          </p:cNvPr>
          <p:cNvCxnSpPr/>
          <p:nvPr/>
        </p:nvCxnSpPr>
        <p:spPr>
          <a:xfrm>
            <a:off x="0" y="584384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EE369E-494D-4077-A7F8-AF75D4E717D7}"/>
              </a:ext>
            </a:extLst>
          </p:cNvPr>
          <p:cNvSpPr txBox="1"/>
          <p:nvPr/>
        </p:nvSpPr>
        <p:spPr>
          <a:xfrm>
            <a:off x="-1" y="1550785"/>
            <a:ext cx="2466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페이지 생성</a:t>
            </a:r>
            <a:endParaRPr lang="en-US" altLang="ko-KR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-ORACLE apex </a:t>
            </a:r>
            <a:r>
              <a:rPr lang="ko-KR" altLang="en-US" sz="1400" b="1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활용 </a:t>
            </a:r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POST </a:t>
            </a:r>
            <a:endParaRPr lang="ko-KR" altLang="en-US" sz="1400" b="1" dirty="0">
              <a:solidFill>
                <a:schemeClr val="bg2">
                  <a:lumMod val="9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63CB2-7151-42BE-AEB2-13FD3B20A2EE}"/>
              </a:ext>
            </a:extLst>
          </p:cNvPr>
          <p:cNvSpPr txBox="1"/>
          <p:nvPr/>
        </p:nvSpPr>
        <p:spPr>
          <a:xfrm>
            <a:off x="10195560" y="615696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마케팅 자동화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1FF794-E48C-4075-B469-7E3337836C1B}"/>
              </a:ext>
            </a:extLst>
          </p:cNvPr>
          <p:cNvSpPr txBox="1"/>
          <p:nvPr/>
        </p:nvSpPr>
        <p:spPr>
          <a:xfrm>
            <a:off x="1039368" y="62179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소개</a:t>
            </a:r>
            <a:r>
              <a:rPr lang="ko-KR" altLang="en-US" b="1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A3C462-53CA-40C4-A80A-A296DE75728A}"/>
              </a:ext>
            </a:extLst>
          </p:cNvPr>
          <p:cNvSpPr txBox="1"/>
          <p:nvPr/>
        </p:nvSpPr>
        <p:spPr>
          <a:xfrm>
            <a:off x="2996515" y="62179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구성도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A30034-7F8A-41B9-82FA-F48EE19D9F46}"/>
              </a:ext>
            </a:extLst>
          </p:cNvPr>
          <p:cNvSpPr txBox="1"/>
          <p:nvPr/>
        </p:nvSpPr>
        <p:spPr>
          <a:xfrm>
            <a:off x="5094282" y="603734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기술 설계 및 결과물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4401A7-A02B-4026-B843-4772CC3A47C7}"/>
              </a:ext>
            </a:extLst>
          </p:cNvPr>
          <p:cNvSpPr txBox="1"/>
          <p:nvPr/>
        </p:nvSpPr>
        <p:spPr>
          <a:xfrm>
            <a:off x="8375664" y="62179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추후방향성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A4C505-CD4C-428C-A0E9-568F3981A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80" y="3741191"/>
            <a:ext cx="1838368" cy="148209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8F9E2A1-9689-4E5D-80ED-9E446D184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82" y="2465299"/>
            <a:ext cx="5256202" cy="28759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55939B-F1EA-4DF5-9EDE-39913DC4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836" y="981859"/>
            <a:ext cx="2119093" cy="2119093"/>
          </a:xfrm>
          <a:prstGeom prst="rect">
            <a:avLst/>
          </a:prstGeom>
        </p:spPr>
      </p:pic>
      <p:pic>
        <p:nvPicPr>
          <p:cNvPr id="20" name="Picture 2" descr="문구: 'ORACLE APEx'의 이미지일 수 있음">
            <a:extLst>
              <a:ext uri="{FF2B5EF4-FFF2-40B4-BE49-F238E27FC236}">
                <a16:creationId xmlns:a16="http://schemas.microsoft.com/office/drawing/2014/main" id="{0DB48CFD-A783-42BA-90EE-EC7E01A5E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980" y="2270936"/>
            <a:ext cx="1838368" cy="148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 descr="텍스트, 표지판, 명함, 벡터그래픽이(가) 표시된 사진&#10;&#10;자동 생성된 설명">
            <a:extLst>
              <a:ext uri="{FF2B5EF4-FFF2-40B4-BE49-F238E27FC236}">
                <a16:creationId xmlns:a16="http://schemas.microsoft.com/office/drawing/2014/main" id="{F04B0B37-4344-4520-875B-31A88C57A2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348" y="4229356"/>
            <a:ext cx="1488150" cy="4313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3FC738E-1CB7-4D95-8E2E-5E17B0D74D45}"/>
              </a:ext>
            </a:extLst>
          </p:cNvPr>
          <p:cNvSpPr txBox="1"/>
          <p:nvPr/>
        </p:nvSpPr>
        <p:spPr>
          <a:xfrm>
            <a:off x="6154109" y="5401820"/>
            <a:ext cx="3136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POST Method Query</a:t>
            </a:r>
          </a:p>
        </p:txBody>
      </p:sp>
    </p:spTree>
    <p:extLst>
      <p:ext uri="{BB962C8B-B14F-4D97-AF65-F5344CB8AC3E}">
        <p14:creationId xmlns:p14="http://schemas.microsoft.com/office/powerpoint/2010/main" val="2589680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28414B-9BB4-4D94-B0F5-245927C314BD}"/>
              </a:ext>
            </a:extLst>
          </p:cNvPr>
          <p:cNvCxnSpPr/>
          <p:nvPr/>
        </p:nvCxnSpPr>
        <p:spPr>
          <a:xfrm>
            <a:off x="0" y="136328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4B8FD4-21FE-43F9-81CF-C74938F0B7E0}"/>
              </a:ext>
            </a:extLst>
          </p:cNvPr>
          <p:cNvCxnSpPr/>
          <p:nvPr/>
        </p:nvCxnSpPr>
        <p:spPr>
          <a:xfrm>
            <a:off x="0" y="584384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EE369E-494D-4077-A7F8-AF75D4E717D7}"/>
              </a:ext>
            </a:extLst>
          </p:cNvPr>
          <p:cNvSpPr txBox="1"/>
          <p:nvPr/>
        </p:nvSpPr>
        <p:spPr>
          <a:xfrm>
            <a:off x="0" y="1363287"/>
            <a:ext cx="2466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페이지 생성</a:t>
            </a:r>
            <a:endParaRPr lang="en-US" altLang="ko-KR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-ORACLE apex </a:t>
            </a:r>
            <a:r>
              <a:rPr lang="ko-KR" altLang="en-US" sz="1400" b="1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활용</a:t>
            </a:r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: DB</a:t>
            </a:r>
            <a:endParaRPr lang="ko-KR" altLang="en-US" sz="1400" b="1" dirty="0">
              <a:solidFill>
                <a:schemeClr val="bg2">
                  <a:lumMod val="9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63CB2-7151-42BE-AEB2-13FD3B20A2EE}"/>
              </a:ext>
            </a:extLst>
          </p:cNvPr>
          <p:cNvSpPr txBox="1"/>
          <p:nvPr/>
        </p:nvSpPr>
        <p:spPr>
          <a:xfrm>
            <a:off x="10195560" y="615696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마케팅 자동화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1FF794-E48C-4075-B469-7E3337836C1B}"/>
              </a:ext>
            </a:extLst>
          </p:cNvPr>
          <p:cNvSpPr txBox="1"/>
          <p:nvPr/>
        </p:nvSpPr>
        <p:spPr>
          <a:xfrm>
            <a:off x="1039368" y="62179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소개</a:t>
            </a:r>
            <a:r>
              <a:rPr lang="ko-KR" altLang="en-US" b="1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A3C462-53CA-40C4-A80A-A296DE75728A}"/>
              </a:ext>
            </a:extLst>
          </p:cNvPr>
          <p:cNvSpPr txBox="1"/>
          <p:nvPr/>
        </p:nvSpPr>
        <p:spPr>
          <a:xfrm>
            <a:off x="2996515" y="62179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구성도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A30034-7F8A-41B9-82FA-F48EE19D9F46}"/>
              </a:ext>
            </a:extLst>
          </p:cNvPr>
          <p:cNvSpPr txBox="1"/>
          <p:nvPr/>
        </p:nvSpPr>
        <p:spPr>
          <a:xfrm>
            <a:off x="5094282" y="603734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기술 설계 및 결과물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4401A7-A02B-4026-B843-4772CC3A47C7}"/>
              </a:ext>
            </a:extLst>
          </p:cNvPr>
          <p:cNvSpPr txBox="1"/>
          <p:nvPr/>
        </p:nvSpPr>
        <p:spPr>
          <a:xfrm>
            <a:off x="8375664" y="62179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추후방향성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FC738E-1CB7-4D95-8E2E-5E17B0D74D45}"/>
              </a:ext>
            </a:extLst>
          </p:cNvPr>
          <p:cNvSpPr txBox="1"/>
          <p:nvPr/>
        </p:nvSpPr>
        <p:spPr>
          <a:xfrm>
            <a:off x="7622183" y="5536070"/>
            <a:ext cx="3136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게시물 별 댓글 정보 </a:t>
            </a:r>
            <a:r>
              <a:rPr lang="en-US" altLang="ko-KR" sz="1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DB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25D4B8-D796-4FF9-BC36-1AE4F13FD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9" y="1956702"/>
            <a:ext cx="5529532" cy="357403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E1384DE-4C96-4E05-8518-C252CC708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11" y="1948062"/>
            <a:ext cx="5529531" cy="35740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B712A85-A35B-43ED-AF49-3D1007B521FD}"/>
              </a:ext>
            </a:extLst>
          </p:cNvPr>
          <p:cNvSpPr txBox="1"/>
          <p:nvPr/>
        </p:nvSpPr>
        <p:spPr>
          <a:xfrm>
            <a:off x="1233181" y="5536070"/>
            <a:ext cx="3136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게시물 별</a:t>
            </a:r>
            <a:r>
              <a:rPr lang="en-US" altLang="ko-KR" sz="1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Data DB</a:t>
            </a:r>
          </a:p>
        </p:txBody>
      </p:sp>
    </p:spTree>
    <p:extLst>
      <p:ext uri="{BB962C8B-B14F-4D97-AF65-F5344CB8AC3E}">
        <p14:creationId xmlns:p14="http://schemas.microsoft.com/office/powerpoint/2010/main" val="2849214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28414B-9BB4-4D94-B0F5-245927C314BD}"/>
              </a:ext>
            </a:extLst>
          </p:cNvPr>
          <p:cNvCxnSpPr/>
          <p:nvPr/>
        </p:nvCxnSpPr>
        <p:spPr>
          <a:xfrm>
            <a:off x="0" y="136328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4B8FD4-21FE-43F9-81CF-C74938F0B7E0}"/>
              </a:ext>
            </a:extLst>
          </p:cNvPr>
          <p:cNvCxnSpPr/>
          <p:nvPr/>
        </p:nvCxnSpPr>
        <p:spPr>
          <a:xfrm>
            <a:off x="0" y="584384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DB059E-30D1-437E-9022-BAA641CFE64A}"/>
              </a:ext>
            </a:extLst>
          </p:cNvPr>
          <p:cNvSpPr txBox="1"/>
          <p:nvPr/>
        </p:nvSpPr>
        <p:spPr>
          <a:xfrm>
            <a:off x="1805958" y="5474515"/>
            <a:ext cx="239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실제 </a:t>
            </a:r>
            <a:r>
              <a:rPr lang="en-US" altLang="ko-KR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instragrm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페이지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B6AA7B-67E0-4262-BC25-757389C23F4A}"/>
              </a:ext>
            </a:extLst>
          </p:cNvPr>
          <p:cNvSpPr txBox="1"/>
          <p:nvPr/>
        </p:nvSpPr>
        <p:spPr>
          <a:xfrm>
            <a:off x="7544044" y="5474515"/>
            <a:ext cx="287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Apex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페이지 생성 화면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7F597B-FD7A-438C-8A5C-051D0EF23D29}"/>
              </a:ext>
            </a:extLst>
          </p:cNvPr>
          <p:cNvSpPr txBox="1"/>
          <p:nvPr/>
        </p:nvSpPr>
        <p:spPr>
          <a:xfrm>
            <a:off x="10195560" y="615696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마케팅 자동화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20EC5E-05D3-4D3D-B213-688E0AEEBEDF}"/>
              </a:ext>
            </a:extLst>
          </p:cNvPr>
          <p:cNvSpPr txBox="1"/>
          <p:nvPr/>
        </p:nvSpPr>
        <p:spPr>
          <a:xfrm>
            <a:off x="1039368" y="62179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소개</a:t>
            </a:r>
            <a:r>
              <a:rPr lang="ko-KR" altLang="en-US" b="1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ACD4A8-45C8-41BC-9DF9-8F30FB1D84F4}"/>
              </a:ext>
            </a:extLst>
          </p:cNvPr>
          <p:cNvSpPr txBox="1"/>
          <p:nvPr/>
        </p:nvSpPr>
        <p:spPr>
          <a:xfrm>
            <a:off x="2996515" y="62179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구성도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D8ECAA-FFC5-48D4-B091-FC2E5C04A6B9}"/>
              </a:ext>
            </a:extLst>
          </p:cNvPr>
          <p:cNvSpPr txBox="1"/>
          <p:nvPr/>
        </p:nvSpPr>
        <p:spPr>
          <a:xfrm>
            <a:off x="5094282" y="603734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기술 설계 및 결과물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32EAD8-B992-4C9D-BB29-BEE7A33A1149}"/>
              </a:ext>
            </a:extLst>
          </p:cNvPr>
          <p:cNvSpPr txBox="1"/>
          <p:nvPr/>
        </p:nvSpPr>
        <p:spPr>
          <a:xfrm>
            <a:off x="8359634" y="62179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추후방향성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1F90BF-2E4B-4755-9153-490F5EB50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8" y="1732620"/>
            <a:ext cx="4500563" cy="3709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271B0C-1F50-4AFD-8040-29E2CAA82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925" y="1510886"/>
            <a:ext cx="6521588" cy="3897890"/>
          </a:xfrm>
          <a:prstGeom prst="rect">
            <a:avLst/>
          </a:prstGeom>
        </p:spPr>
      </p:pic>
      <p:pic>
        <p:nvPicPr>
          <p:cNvPr id="16" name="그림 15" descr="텍스트, 표지판, 명함, 벡터그래픽이(가) 표시된 사진&#10;&#10;자동 생성된 설명">
            <a:extLst>
              <a:ext uri="{FF2B5EF4-FFF2-40B4-BE49-F238E27FC236}">
                <a16:creationId xmlns:a16="http://schemas.microsoft.com/office/drawing/2014/main" id="{7F84B603-5F35-41C1-AE04-AA963BFBA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50" y="3036830"/>
            <a:ext cx="1488150" cy="113347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2B1E2E5-0A90-476B-8822-10B38D893275}"/>
              </a:ext>
            </a:extLst>
          </p:cNvPr>
          <p:cNvSpPr txBox="1"/>
          <p:nvPr/>
        </p:nvSpPr>
        <p:spPr>
          <a:xfrm>
            <a:off x="0" y="1363287"/>
            <a:ext cx="2466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페이지 생성</a:t>
            </a:r>
            <a:endParaRPr lang="en-US" altLang="ko-KR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ko-KR" altLang="en-US" sz="1400" b="1" dirty="0">
              <a:solidFill>
                <a:schemeClr val="bg2">
                  <a:lumMod val="9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18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28414B-9BB4-4D94-B0F5-245927C314BD}"/>
              </a:ext>
            </a:extLst>
          </p:cNvPr>
          <p:cNvCxnSpPr/>
          <p:nvPr/>
        </p:nvCxnSpPr>
        <p:spPr>
          <a:xfrm>
            <a:off x="0" y="136328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4B8FD4-21FE-43F9-81CF-C74938F0B7E0}"/>
              </a:ext>
            </a:extLst>
          </p:cNvPr>
          <p:cNvCxnSpPr/>
          <p:nvPr/>
        </p:nvCxnSpPr>
        <p:spPr>
          <a:xfrm>
            <a:off x="0" y="584384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27F597B-FD7A-438C-8A5C-051D0EF23D29}"/>
              </a:ext>
            </a:extLst>
          </p:cNvPr>
          <p:cNvSpPr txBox="1"/>
          <p:nvPr/>
        </p:nvSpPr>
        <p:spPr>
          <a:xfrm>
            <a:off x="10195560" y="615696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마케팅 자동화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20EC5E-05D3-4D3D-B213-688E0AEEBEDF}"/>
              </a:ext>
            </a:extLst>
          </p:cNvPr>
          <p:cNvSpPr txBox="1"/>
          <p:nvPr/>
        </p:nvSpPr>
        <p:spPr>
          <a:xfrm>
            <a:off x="1039368" y="62179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소개</a:t>
            </a:r>
            <a:r>
              <a:rPr lang="ko-KR" altLang="en-US" b="1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ACD4A8-45C8-41BC-9DF9-8F30FB1D84F4}"/>
              </a:ext>
            </a:extLst>
          </p:cNvPr>
          <p:cNvSpPr txBox="1"/>
          <p:nvPr/>
        </p:nvSpPr>
        <p:spPr>
          <a:xfrm>
            <a:off x="2996515" y="62179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구성도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D8ECAA-FFC5-48D4-B091-FC2E5C04A6B9}"/>
              </a:ext>
            </a:extLst>
          </p:cNvPr>
          <p:cNvSpPr txBox="1"/>
          <p:nvPr/>
        </p:nvSpPr>
        <p:spPr>
          <a:xfrm>
            <a:off x="5094282" y="603734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기술 설계 및 결과물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32EAD8-B992-4C9D-BB29-BEE7A33A1149}"/>
              </a:ext>
            </a:extLst>
          </p:cNvPr>
          <p:cNvSpPr txBox="1"/>
          <p:nvPr/>
        </p:nvSpPr>
        <p:spPr>
          <a:xfrm>
            <a:off x="8359634" y="62179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추후방향성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22FA11-9E45-4199-A37B-F4F8F4880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80" y="2058547"/>
            <a:ext cx="1183647" cy="1183647"/>
          </a:xfrm>
          <a:prstGeom prst="rect">
            <a:avLst/>
          </a:prstGeom>
        </p:spPr>
      </p:pic>
      <p:pic>
        <p:nvPicPr>
          <p:cNvPr id="3076" name="Picture 4" descr="페이스북 PC버전｜Facebook ｜ Download-HUB">
            <a:extLst>
              <a:ext uri="{FF2B5EF4-FFF2-40B4-BE49-F238E27FC236}">
                <a16:creationId xmlns:a16="http://schemas.microsoft.com/office/drawing/2014/main" id="{5B2C5744-04E0-40A0-BB4A-EEE988C7D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936" y="2055962"/>
            <a:ext cx="1183645" cy="118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2035BCF-4702-406B-A244-775C54335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2" y="3518521"/>
            <a:ext cx="1551449" cy="92728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67E4A280-3CA6-496A-B4FC-0A941F09912C}"/>
              </a:ext>
            </a:extLst>
          </p:cNvPr>
          <p:cNvSpPr/>
          <p:nvPr/>
        </p:nvSpPr>
        <p:spPr>
          <a:xfrm>
            <a:off x="1234776" y="2723688"/>
            <a:ext cx="1136455" cy="979313"/>
          </a:xfrm>
          <a:prstGeom prst="mathPlus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화살이(가) 표시된 사진&#10;&#10;자동 생성된 설명">
            <a:extLst>
              <a:ext uri="{FF2B5EF4-FFF2-40B4-BE49-F238E27FC236}">
                <a16:creationId xmlns:a16="http://schemas.microsoft.com/office/drawing/2014/main" id="{9698533C-702B-4824-B943-82CCEF461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004" y="1966980"/>
            <a:ext cx="2492731" cy="2492731"/>
          </a:xfrm>
          <a:prstGeom prst="rect">
            <a:avLst/>
          </a:prstGeom>
        </p:spPr>
      </p:pic>
      <p:pic>
        <p:nvPicPr>
          <p:cNvPr id="25" name="Picture 48" descr="24 시간 매일 서비스 - 무료 상호 작용개 아이콘">
            <a:extLst>
              <a:ext uri="{FF2B5EF4-FFF2-40B4-BE49-F238E27FC236}">
                <a16:creationId xmlns:a16="http://schemas.microsoft.com/office/drawing/2014/main" id="{E63FACF3-0874-43AE-9918-6F3A439A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441" y="2556759"/>
            <a:ext cx="1334540" cy="13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A977166-BB94-48C8-A4DA-C1EA4CF20615}"/>
              </a:ext>
            </a:extLst>
          </p:cNvPr>
          <p:cNvSpPr txBox="1"/>
          <p:nvPr/>
        </p:nvSpPr>
        <p:spPr>
          <a:xfrm>
            <a:off x="4659086" y="5063403"/>
            <a:ext cx="2873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RPA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ko-KR" altLang="en-US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078" name="Picture 6" descr="트위터 - Google Play 앱">
            <a:extLst>
              <a:ext uri="{FF2B5EF4-FFF2-40B4-BE49-F238E27FC236}">
                <a16:creationId xmlns:a16="http://schemas.microsoft.com/office/drawing/2014/main" id="{7B08AB97-F03E-4CA0-B138-48A1C4D59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93" y="1680920"/>
            <a:ext cx="1862354" cy="186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985233-1C30-47A3-8C75-B0C6438C68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227" y="2464265"/>
            <a:ext cx="2291584" cy="229158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098231-BC19-48AF-88B7-3A0094F1205A}"/>
              </a:ext>
            </a:extLst>
          </p:cNvPr>
          <p:cNvSpPr txBox="1"/>
          <p:nvPr/>
        </p:nvSpPr>
        <p:spPr>
          <a:xfrm>
            <a:off x="8359634" y="5063915"/>
            <a:ext cx="2873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SNS </a:t>
            </a:r>
            <a:r>
              <a:rPr lang="ko-KR" altLang="en-US" sz="2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A1B06E-6A66-4A58-AFD8-A761675150FC}"/>
              </a:ext>
            </a:extLst>
          </p:cNvPr>
          <p:cNvSpPr txBox="1"/>
          <p:nvPr/>
        </p:nvSpPr>
        <p:spPr>
          <a:xfrm>
            <a:off x="445718" y="5071573"/>
            <a:ext cx="2873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APEX </a:t>
            </a:r>
            <a:r>
              <a:rPr lang="ko-KR" altLang="en-US" sz="2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페이지 통합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D90E146-BA0B-4BE8-8121-C36FC84E2E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9425" y="3518521"/>
            <a:ext cx="1551449" cy="9411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04071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26328EF7-069D-41A7-9CF7-868C8B829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39" y="1277169"/>
            <a:ext cx="1659486" cy="1305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92BD2C-0DBD-4B9A-A6CA-84F4881A453B}"/>
              </a:ext>
            </a:extLst>
          </p:cNvPr>
          <p:cNvSpPr txBox="1"/>
          <p:nvPr/>
        </p:nvSpPr>
        <p:spPr>
          <a:xfrm>
            <a:off x="1039368" y="62179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소개</a:t>
            </a:r>
            <a:r>
              <a:rPr lang="ko-KR" altLang="en-US" b="1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B8E553-A0FA-4A97-9A4B-5EF34D06D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97" y="1715210"/>
            <a:ext cx="1062702" cy="10680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7D12C7-B5ED-404E-989F-509BBDA29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32" y="1906482"/>
            <a:ext cx="1141151" cy="11411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4A7E0A-A02E-4491-AD62-C5F04B65B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128" y="2873550"/>
            <a:ext cx="1541871" cy="816123"/>
          </a:xfrm>
          <a:prstGeom prst="rect">
            <a:avLst/>
          </a:prstGeom>
        </p:spPr>
      </p:pic>
      <p:pic>
        <p:nvPicPr>
          <p:cNvPr id="16" name="그림 15" descr="텍스트, 표지판, 명함, 벡터그래픽이(가) 표시된 사진&#10;&#10;자동 생성된 설명">
            <a:extLst>
              <a:ext uri="{FF2B5EF4-FFF2-40B4-BE49-F238E27FC236}">
                <a16:creationId xmlns:a16="http://schemas.microsoft.com/office/drawing/2014/main" id="{D6E119D1-02B4-4A53-9B19-DFAA15ED9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186" y="2340827"/>
            <a:ext cx="1190755" cy="9069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2871BA5-1092-4D33-B81D-F78E65EB59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605" y="2536308"/>
            <a:ext cx="1541871" cy="1261622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28414B-9BB4-4D94-B0F5-245927C314BD}"/>
              </a:ext>
            </a:extLst>
          </p:cNvPr>
          <p:cNvCxnSpPr/>
          <p:nvPr/>
        </p:nvCxnSpPr>
        <p:spPr>
          <a:xfrm>
            <a:off x="0" y="136328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4B8FD4-21FE-43F9-81CF-C74938F0B7E0}"/>
              </a:ext>
            </a:extLst>
          </p:cNvPr>
          <p:cNvCxnSpPr/>
          <p:nvPr/>
        </p:nvCxnSpPr>
        <p:spPr>
          <a:xfrm>
            <a:off x="0" y="584384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EF57228-325E-4CDC-B4AE-5579B9B07109}"/>
              </a:ext>
            </a:extLst>
          </p:cNvPr>
          <p:cNvSpPr txBox="1"/>
          <p:nvPr/>
        </p:nvSpPr>
        <p:spPr>
          <a:xfrm>
            <a:off x="2996515" y="62179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구성도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EDC779-D857-4EC4-9E62-CA2E45FAE497}"/>
              </a:ext>
            </a:extLst>
          </p:cNvPr>
          <p:cNvSpPr txBox="1"/>
          <p:nvPr/>
        </p:nvSpPr>
        <p:spPr>
          <a:xfrm>
            <a:off x="5129548" y="60373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기술 설계 및 결과물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18722E-E255-4592-BB72-6E6619B3BDBB}"/>
              </a:ext>
            </a:extLst>
          </p:cNvPr>
          <p:cNvSpPr txBox="1"/>
          <p:nvPr/>
        </p:nvSpPr>
        <p:spPr>
          <a:xfrm>
            <a:off x="8375664" y="62179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추후방향성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502323-637E-486C-8C79-7AE90E35118F}"/>
              </a:ext>
            </a:extLst>
          </p:cNvPr>
          <p:cNvSpPr txBox="1"/>
          <p:nvPr/>
        </p:nvSpPr>
        <p:spPr>
          <a:xfrm>
            <a:off x="10195560" y="615696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마케팅 자동화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BE5FD-2124-4CBA-97E6-B39AE0293548}"/>
              </a:ext>
            </a:extLst>
          </p:cNvPr>
          <p:cNvSpPr txBox="1"/>
          <p:nvPr/>
        </p:nvSpPr>
        <p:spPr>
          <a:xfrm>
            <a:off x="3253130" y="3887436"/>
            <a:ext cx="81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SNS</a:t>
            </a:r>
            <a:endParaRPr lang="ko-KR" altLang="en-US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B7EC06-8065-4AA5-829C-599E5683485C}"/>
              </a:ext>
            </a:extLst>
          </p:cNvPr>
          <p:cNvSpPr txBox="1"/>
          <p:nvPr/>
        </p:nvSpPr>
        <p:spPr>
          <a:xfrm>
            <a:off x="7485291" y="3887436"/>
            <a:ext cx="1780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rgbClr val="202124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Marketing</a:t>
            </a:r>
            <a:endParaRPr lang="ko-KR" altLang="en-US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0DB32D-013E-4EC7-BCC8-9E19022D154C}"/>
              </a:ext>
            </a:extLst>
          </p:cNvPr>
          <p:cNvSpPr txBox="1"/>
          <p:nvPr/>
        </p:nvSpPr>
        <p:spPr>
          <a:xfrm>
            <a:off x="5626970" y="3286369"/>
            <a:ext cx="169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solidFill>
                  <a:srgbClr val="202124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 Analysis</a:t>
            </a:r>
            <a:endParaRPr lang="ko-KR" altLang="en-US" sz="105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538184-201F-4C90-9866-364E3355FD2B}"/>
              </a:ext>
            </a:extLst>
          </p:cNvPr>
          <p:cNvSpPr/>
          <p:nvPr/>
        </p:nvSpPr>
        <p:spPr>
          <a:xfrm>
            <a:off x="1804132" y="4526184"/>
            <a:ext cx="8583735" cy="11605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〮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본 프로젝트는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SNS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채널 게시물의 데이터를 수집하여 유의미한 데이터를 사용자에게 제공하여 </a:t>
            </a:r>
            <a:r>
              <a:rPr lang="ko-KR" altLang="en-US" sz="1200" b="1" dirty="0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브랜딩 및 경제적 가치 창출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목표로 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〮게시물별 반응을 지표화 하여 채널의 컨셉을 명확하게 하여 브랜딩 및 마케팅 방향성 확립에 도움을 줌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〮다양한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SNS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채널을 이용하여 마케팅을 하는 기업 및 브랜드가 증가함에 따라 경제적 가치 창출에 도움을 줌</a:t>
            </a:r>
          </a:p>
        </p:txBody>
      </p:sp>
    </p:spTree>
    <p:extLst>
      <p:ext uri="{BB962C8B-B14F-4D97-AF65-F5344CB8AC3E}">
        <p14:creationId xmlns:p14="http://schemas.microsoft.com/office/powerpoint/2010/main" val="4138473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7F2BE73-21C4-425A-8D37-2D033ED06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915" y="1165784"/>
            <a:ext cx="2878637" cy="2715181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28414B-9BB4-4D94-B0F5-245927C314BD}"/>
              </a:ext>
            </a:extLst>
          </p:cNvPr>
          <p:cNvCxnSpPr/>
          <p:nvPr/>
        </p:nvCxnSpPr>
        <p:spPr>
          <a:xfrm>
            <a:off x="0" y="136328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4B8FD4-21FE-43F9-81CF-C74938F0B7E0}"/>
              </a:ext>
            </a:extLst>
          </p:cNvPr>
          <p:cNvCxnSpPr/>
          <p:nvPr/>
        </p:nvCxnSpPr>
        <p:spPr>
          <a:xfrm>
            <a:off x="0" y="584384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16" descr="차트 그래프 아이콘 금융 아이콘 그래프에 대한 스톡 벡터 아트 및 기타 이미지 - iStock">
            <a:extLst>
              <a:ext uri="{FF2B5EF4-FFF2-40B4-BE49-F238E27FC236}">
                <a16:creationId xmlns:a16="http://schemas.microsoft.com/office/drawing/2014/main" id="{09B35708-BAF5-44C7-8CE4-118BE1F02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69" y="2078387"/>
            <a:ext cx="1807723" cy="180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Share Free Icon - Icon-Icons.com">
            <a:extLst>
              <a:ext uri="{FF2B5EF4-FFF2-40B4-BE49-F238E27FC236}">
                <a16:creationId xmlns:a16="http://schemas.microsoft.com/office/drawing/2014/main" id="{E1787553-B85E-442F-A030-D9E3CF382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476" y="1825302"/>
            <a:ext cx="598149" cy="59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Sns Svg Png Icon Free Download (#235698) - OnlineWebFonts.COM">
            <a:extLst>
              <a:ext uri="{FF2B5EF4-FFF2-40B4-BE49-F238E27FC236}">
                <a16:creationId xmlns:a16="http://schemas.microsoft.com/office/drawing/2014/main" id="{9C6F90A8-7500-4558-90D2-F990FA6EB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239" y="1856393"/>
            <a:ext cx="737762" cy="73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좋아요 , 페이스북 좋아요 아이콘 : 네이버 블로그">
            <a:extLst>
              <a:ext uri="{FF2B5EF4-FFF2-40B4-BE49-F238E27FC236}">
                <a16:creationId xmlns:a16="http://schemas.microsoft.com/office/drawing/2014/main" id="{C9F01FC2-F2A5-495B-9B12-80F695287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393" y="1733323"/>
            <a:ext cx="657123" cy="69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6" descr="View icon - Free download on Iconfinder">
            <a:extLst>
              <a:ext uri="{FF2B5EF4-FFF2-40B4-BE49-F238E27FC236}">
                <a16:creationId xmlns:a16="http://schemas.microsoft.com/office/drawing/2014/main" id="{1236A729-76E9-4DBB-B0E8-78DF9646C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43" y="1856393"/>
            <a:ext cx="556098" cy="55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2C0B97-7605-4715-B8E3-AEDA1E5CA2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260" y="1756897"/>
            <a:ext cx="1154051" cy="1695966"/>
          </a:xfrm>
          <a:prstGeom prst="rect">
            <a:avLst/>
          </a:prstGeom>
        </p:spPr>
      </p:pic>
      <p:pic>
        <p:nvPicPr>
          <p:cNvPr id="9" name="그림 8" descr="텍스트, 표지판, 명함, 벡터그래픽이(가) 표시된 사진&#10;&#10;자동 생성된 설명">
            <a:extLst>
              <a:ext uri="{FF2B5EF4-FFF2-40B4-BE49-F238E27FC236}">
                <a16:creationId xmlns:a16="http://schemas.microsoft.com/office/drawing/2014/main" id="{52EAF88F-F2DA-4C04-8B24-D29DC4188F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26" y="2033517"/>
            <a:ext cx="2009894" cy="153086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26D4C16-C75A-4141-95D9-825B128D45F0}"/>
              </a:ext>
            </a:extLst>
          </p:cNvPr>
          <p:cNvSpPr txBox="1"/>
          <p:nvPr/>
        </p:nvSpPr>
        <p:spPr>
          <a:xfrm>
            <a:off x="1918422" y="3780012"/>
            <a:ext cx="2758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Data Engagement</a:t>
            </a:r>
            <a:endParaRPr lang="ko-KR" altLang="en-US" sz="16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38DF69-0F9D-47DD-9D9B-9F2D06F70763}"/>
              </a:ext>
            </a:extLst>
          </p:cNvPr>
          <p:cNvSpPr txBox="1"/>
          <p:nvPr/>
        </p:nvSpPr>
        <p:spPr>
          <a:xfrm>
            <a:off x="8132927" y="3720960"/>
            <a:ext cx="2172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solidFill>
                  <a:srgbClr val="202124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Marketing</a:t>
            </a:r>
            <a:endParaRPr lang="ko-KR" altLang="en-US" sz="16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227966-A0EE-4742-897F-CB2FB7A11728}"/>
              </a:ext>
            </a:extLst>
          </p:cNvPr>
          <p:cNvSpPr txBox="1"/>
          <p:nvPr/>
        </p:nvSpPr>
        <p:spPr>
          <a:xfrm>
            <a:off x="10195560" y="615696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마케팅 자동화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B8862C-E200-43C0-BC7F-15BD1FE3330D}"/>
              </a:ext>
            </a:extLst>
          </p:cNvPr>
          <p:cNvSpPr/>
          <p:nvPr/>
        </p:nvSpPr>
        <p:spPr>
          <a:xfrm>
            <a:off x="1918422" y="4509045"/>
            <a:ext cx="8583735" cy="10946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〮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게시물별 반응을 지표화 하여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SNS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채널 게시물 방향성 확립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〮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SNS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채널 성장을 통한 경제적 가치 창출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〮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SNS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채널 성장을 지표화 하여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SNS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채널 홍보 및 마케팅 방향성 확립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〮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SNS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채널을 통한 기업 홍보 효과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〮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Data Engagement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통한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SNS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채널 브랜딩 및 관리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ko-KR" altLang="en-US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83C5BB-0430-4D9C-975C-CAD769DBEAFC}"/>
              </a:ext>
            </a:extLst>
          </p:cNvPr>
          <p:cNvSpPr txBox="1"/>
          <p:nvPr/>
        </p:nvSpPr>
        <p:spPr>
          <a:xfrm>
            <a:off x="1039368" y="62179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소개</a:t>
            </a:r>
            <a:r>
              <a:rPr lang="ko-KR" altLang="en-US" b="1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22215-4D76-4A4E-AF63-BA7C672B1CE4}"/>
              </a:ext>
            </a:extLst>
          </p:cNvPr>
          <p:cNvSpPr txBox="1"/>
          <p:nvPr/>
        </p:nvSpPr>
        <p:spPr>
          <a:xfrm>
            <a:off x="2996515" y="62179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구성도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FFE440-6A64-4A13-B819-BA0ED29CF791}"/>
              </a:ext>
            </a:extLst>
          </p:cNvPr>
          <p:cNvSpPr txBox="1"/>
          <p:nvPr/>
        </p:nvSpPr>
        <p:spPr>
          <a:xfrm>
            <a:off x="5094282" y="603734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기술 설계 및 결과물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8622F1-C3C4-4B81-A093-0D11402F1A7C}"/>
              </a:ext>
            </a:extLst>
          </p:cNvPr>
          <p:cNvSpPr txBox="1"/>
          <p:nvPr/>
        </p:nvSpPr>
        <p:spPr>
          <a:xfrm>
            <a:off x="8375664" y="62179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추후방향성</a:t>
            </a:r>
          </a:p>
        </p:txBody>
      </p:sp>
    </p:spTree>
    <p:extLst>
      <p:ext uri="{BB962C8B-B14F-4D97-AF65-F5344CB8AC3E}">
        <p14:creationId xmlns:p14="http://schemas.microsoft.com/office/powerpoint/2010/main" val="574544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28414B-9BB4-4D94-B0F5-245927C314BD}"/>
              </a:ext>
            </a:extLst>
          </p:cNvPr>
          <p:cNvCxnSpPr/>
          <p:nvPr/>
        </p:nvCxnSpPr>
        <p:spPr>
          <a:xfrm>
            <a:off x="0" y="136328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4B8FD4-21FE-43F9-81CF-C74938F0B7E0}"/>
              </a:ext>
            </a:extLst>
          </p:cNvPr>
          <p:cNvCxnSpPr/>
          <p:nvPr/>
        </p:nvCxnSpPr>
        <p:spPr>
          <a:xfrm>
            <a:off x="0" y="584384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7502323-637E-486C-8C79-7AE90E35118F}"/>
              </a:ext>
            </a:extLst>
          </p:cNvPr>
          <p:cNvSpPr txBox="1"/>
          <p:nvPr/>
        </p:nvSpPr>
        <p:spPr>
          <a:xfrm>
            <a:off x="10195560" y="615696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마케팅 자동화 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01B7B06-82DB-4D80-A19A-82A576316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67" y="1370604"/>
            <a:ext cx="10260603" cy="447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CBE3BE-6F83-4FF4-9EAA-D612E90DB2BE}"/>
              </a:ext>
            </a:extLst>
          </p:cNvPr>
          <p:cNvSpPr txBox="1"/>
          <p:nvPr/>
        </p:nvSpPr>
        <p:spPr>
          <a:xfrm>
            <a:off x="0" y="1550785"/>
            <a:ext cx="15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전체 구성도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AAB24-D14D-49B6-91A9-6C6D2F3E422A}"/>
              </a:ext>
            </a:extLst>
          </p:cNvPr>
          <p:cNvSpPr txBox="1"/>
          <p:nvPr/>
        </p:nvSpPr>
        <p:spPr>
          <a:xfrm>
            <a:off x="1039368" y="62179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소개</a:t>
            </a:r>
            <a:r>
              <a:rPr lang="ko-KR" altLang="en-US" b="1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50AF80-EC41-42D9-B229-A1729CF50250}"/>
              </a:ext>
            </a:extLst>
          </p:cNvPr>
          <p:cNvSpPr txBox="1"/>
          <p:nvPr/>
        </p:nvSpPr>
        <p:spPr>
          <a:xfrm>
            <a:off x="2977279" y="62179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구성도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3DB64A-4D75-42D2-A217-EEF4289154CF}"/>
              </a:ext>
            </a:extLst>
          </p:cNvPr>
          <p:cNvSpPr txBox="1"/>
          <p:nvPr/>
        </p:nvSpPr>
        <p:spPr>
          <a:xfrm>
            <a:off x="5129548" y="60373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기술 설계 및 결과물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FDBDA-3F1C-4C39-9B45-19ABA780A718}"/>
              </a:ext>
            </a:extLst>
          </p:cNvPr>
          <p:cNvSpPr txBox="1"/>
          <p:nvPr/>
        </p:nvSpPr>
        <p:spPr>
          <a:xfrm>
            <a:off x="8375664" y="62179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추후방향성</a:t>
            </a:r>
          </a:p>
        </p:txBody>
      </p:sp>
    </p:spTree>
    <p:extLst>
      <p:ext uri="{BB962C8B-B14F-4D97-AF65-F5344CB8AC3E}">
        <p14:creationId xmlns:p14="http://schemas.microsoft.com/office/powerpoint/2010/main" val="3478053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28414B-9BB4-4D94-B0F5-245927C314BD}"/>
              </a:ext>
            </a:extLst>
          </p:cNvPr>
          <p:cNvCxnSpPr/>
          <p:nvPr/>
        </p:nvCxnSpPr>
        <p:spPr>
          <a:xfrm>
            <a:off x="0" y="136328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4B8FD4-21FE-43F9-81CF-C74938F0B7E0}"/>
              </a:ext>
            </a:extLst>
          </p:cNvPr>
          <p:cNvCxnSpPr/>
          <p:nvPr/>
        </p:nvCxnSpPr>
        <p:spPr>
          <a:xfrm>
            <a:off x="0" y="584384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8634BE9-3223-4443-BFDA-81837F088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02" y="3236686"/>
            <a:ext cx="934512" cy="4672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0F8248-C8DC-412B-95AC-8EBCFB6A1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840" y="3615821"/>
            <a:ext cx="469644" cy="4696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5C1CF1-E2B6-4767-81B4-D468EF1ED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53" y="3017832"/>
            <a:ext cx="599318" cy="5993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5BF61A-18F5-483B-944F-161C7F59B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026" y="2484747"/>
            <a:ext cx="890710" cy="89071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61C5D71-5205-44E1-BD70-301437B75BAD}"/>
              </a:ext>
            </a:extLst>
          </p:cNvPr>
          <p:cNvSpPr txBox="1"/>
          <p:nvPr/>
        </p:nvSpPr>
        <p:spPr>
          <a:xfrm>
            <a:off x="2036505" y="4745905"/>
            <a:ext cx="14616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SNS</a:t>
            </a:r>
          </a:p>
          <a:p>
            <a:r>
              <a:rPr lang="en-US" altLang="ko-KR" sz="1050" b="1" dirty="0">
                <a:solidFill>
                  <a:schemeClr val="accent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Facebook, YouTube, Instagram..</a:t>
            </a:r>
            <a:endParaRPr lang="ko-KR" altLang="en-US" sz="1050" b="1" dirty="0">
              <a:solidFill>
                <a:schemeClr val="accent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8E41F4-4E0A-496D-A857-F5CCB5790625}"/>
              </a:ext>
            </a:extLst>
          </p:cNvPr>
          <p:cNvSpPr txBox="1"/>
          <p:nvPr/>
        </p:nvSpPr>
        <p:spPr>
          <a:xfrm>
            <a:off x="4042922" y="2346569"/>
            <a:ext cx="146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Meta  Facebook, Instagram Graph API</a:t>
            </a:r>
            <a:endParaRPr lang="ko-KR" altLang="en-US" sz="900" b="1" dirty="0">
              <a:solidFill>
                <a:schemeClr val="accent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8A7F23-6F32-4797-AA54-CFA27BBAE778}"/>
              </a:ext>
            </a:extLst>
          </p:cNvPr>
          <p:cNvSpPr/>
          <p:nvPr/>
        </p:nvSpPr>
        <p:spPr>
          <a:xfrm>
            <a:off x="4042922" y="2307749"/>
            <a:ext cx="1695990" cy="20900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16E69DC-C3AE-4493-BC61-E2223E0070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33" y="2748429"/>
            <a:ext cx="560368" cy="560368"/>
          </a:xfrm>
          <a:prstGeom prst="rect">
            <a:avLst/>
          </a:prstGeom>
        </p:spPr>
      </p:pic>
      <p:pic>
        <p:nvPicPr>
          <p:cNvPr id="25" name="그림 24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C4665832-975D-4F9F-920B-FA40413D69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31" y="3690733"/>
            <a:ext cx="292816" cy="29281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3237F14-F163-42D1-818E-BAAEF8519A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17" y="3444725"/>
            <a:ext cx="784831" cy="784831"/>
          </a:xfrm>
          <a:prstGeom prst="rect">
            <a:avLst/>
          </a:prstGeom>
        </p:spPr>
      </p:pic>
      <p:pic>
        <p:nvPicPr>
          <p:cNvPr id="31" name="그림 30" descr="화살이(가) 표시된 사진&#10;&#10;자동 생성된 설명">
            <a:extLst>
              <a:ext uri="{FF2B5EF4-FFF2-40B4-BE49-F238E27FC236}">
                <a16:creationId xmlns:a16="http://schemas.microsoft.com/office/drawing/2014/main" id="{761C1128-7B8A-4F6D-AB8C-D6FFF4E2D7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98" y="3676967"/>
            <a:ext cx="292816" cy="261442"/>
          </a:xfrm>
          <a:prstGeom prst="rect">
            <a:avLst/>
          </a:prstGeom>
        </p:spPr>
      </p:pic>
      <p:pic>
        <p:nvPicPr>
          <p:cNvPr id="32" name="그림 31" descr="화살이(가) 표시된 사진&#10;&#10;자동 생성된 설명">
            <a:extLst>
              <a:ext uri="{FF2B5EF4-FFF2-40B4-BE49-F238E27FC236}">
                <a16:creationId xmlns:a16="http://schemas.microsoft.com/office/drawing/2014/main" id="{FD078EFF-3203-4CF9-A67A-73EC3663D7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30798" y="3783340"/>
            <a:ext cx="292816" cy="29281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0BCB27F-82DD-4363-BBF8-8AD9461348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247" y="2570328"/>
            <a:ext cx="1476793" cy="171695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FFD82595-A930-4708-98D1-76E6FF6BF8F6}"/>
              </a:ext>
            </a:extLst>
          </p:cNvPr>
          <p:cNvSpPr/>
          <p:nvPr/>
        </p:nvSpPr>
        <p:spPr>
          <a:xfrm>
            <a:off x="5738356" y="2307749"/>
            <a:ext cx="1694577" cy="20900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2D655A-7090-4272-81DE-EEFA014BA8A0}"/>
              </a:ext>
            </a:extLst>
          </p:cNvPr>
          <p:cNvSpPr txBox="1"/>
          <p:nvPr/>
        </p:nvSpPr>
        <p:spPr>
          <a:xfrm>
            <a:off x="6137765" y="2047881"/>
            <a:ext cx="129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SNS API </a:t>
            </a:r>
            <a:r>
              <a:rPr lang="en-US" altLang="ko-KR" sz="14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X</a:t>
            </a:r>
            <a:endParaRPr lang="ko-KR" altLang="en-US" sz="1000" b="1" dirty="0">
              <a:solidFill>
                <a:srgbClr val="FF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071506-282A-4D64-B3EA-25AD369BE99C}"/>
              </a:ext>
            </a:extLst>
          </p:cNvPr>
          <p:cNvSpPr txBox="1"/>
          <p:nvPr/>
        </p:nvSpPr>
        <p:spPr>
          <a:xfrm>
            <a:off x="4488212" y="2048633"/>
            <a:ext cx="129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SNS API </a:t>
            </a:r>
            <a:r>
              <a:rPr lang="en-US" altLang="ko-KR" sz="1400" b="1" dirty="0">
                <a:solidFill>
                  <a:schemeClr val="accen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</a:t>
            </a:r>
            <a:endParaRPr lang="ko-KR" altLang="en-US" sz="1000" b="1" dirty="0">
              <a:solidFill>
                <a:schemeClr val="accent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AFB7CE6-26B2-4B85-AD07-D2530E79B3C3}"/>
              </a:ext>
            </a:extLst>
          </p:cNvPr>
          <p:cNvSpPr/>
          <p:nvPr/>
        </p:nvSpPr>
        <p:spPr>
          <a:xfrm>
            <a:off x="3330275" y="3101582"/>
            <a:ext cx="635789" cy="369325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6C3DCC-664E-48BA-AE42-EDF3BF31DA45}"/>
              </a:ext>
            </a:extLst>
          </p:cNvPr>
          <p:cNvSpPr txBox="1"/>
          <p:nvPr/>
        </p:nvSpPr>
        <p:spPr>
          <a:xfrm>
            <a:off x="0" y="1550785"/>
            <a:ext cx="15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수집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994C61-00B9-4FFE-810C-476024E19262}"/>
              </a:ext>
            </a:extLst>
          </p:cNvPr>
          <p:cNvSpPr txBox="1"/>
          <p:nvPr/>
        </p:nvSpPr>
        <p:spPr>
          <a:xfrm>
            <a:off x="10195560" y="615696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마케팅 자동화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BB30E7-0A45-4537-B713-0CA2878D6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072" y="1993110"/>
            <a:ext cx="143827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5B192D3-E815-40A9-B640-5F21DA503202}"/>
              </a:ext>
            </a:extLst>
          </p:cNvPr>
          <p:cNvSpPr txBox="1"/>
          <p:nvPr/>
        </p:nvSpPr>
        <p:spPr>
          <a:xfrm>
            <a:off x="10306817" y="3337599"/>
            <a:ext cx="146160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Instagram </a:t>
            </a:r>
          </a:p>
          <a:p>
            <a:r>
              <a:rPr lang="ko-KR" altLang="en-US" sz="105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수집 설계</a:t>
            </a:r>
            <a:endParaRPr lang="en-US" altLang="ko-KR" sz="105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ko-KR" altLang="en-US" sz="105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C2C355-05B7-4E97-8BFF-02297300DB5F}"/>
              </a:ext>
            </a:extLst>
          </p:cNvPr>
          <p:cNvSpPr txBox="1"/>
          <p:nvPr/>
        </p:nvSpPr>
        <p:spPr>
          <a:xfrm>
            <a:off x="1039368" y="62179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소개</a:t>
            </a:r>
            <a:r>
              <a:rPr lang="ko-KR" altLang="en-US" b="1" dirty="0"/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9D092E-0E59-4CF8-8D74-189D1F51500E}"/>
              </a:ext>
            </a:extLst>
          </p:cNvPr>
          <p:cNvSpPr txBox="1"/>
          <p:nvPr/>
        </p:nvSpPr>
        <p:spPr>
          <a:xfrm>
            <a:off x="2996515" y="62179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구성도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D1624F-ADCE-46C0-9191-70F184C86ED2}"/>
              </a:ext>
            </a:extLst>
          </p:cNvPr>
          <p:cNvSpPr txBox="1"/>
          <p:nvPr/>
        </p:nvSpPr>
        <p:spPr>
          <a:xfrm>
            <a:off x="5094282" y="603734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기술 설계 및 결과물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263464-9A6F-411D-A932-ED8762374279}"/>
              </a:ext>
            </a:extLst>
          </p:cNvPr>
          <p:cNvSpPr txBox="1"/>
          <p:nvPr/>
        </p:nvSpPr>
        <p:spPr>
          <a:xfrm>
            <a:off x="8375664" y="62179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추후방향성</a:t>
            </a:r>
          </a:p>
        </p:txBody>
      </p:sp>
    </p:spTree>
    <p:extLst>
      <p:ext uri="{BB962C8B-B14F-4D97-AF65-F5344CB8AC3E}">
        <p14:creationId xmlns:p14="http://schemas.microsoft.com/office/powerpoint/2010/main" val="109442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28414B-9BB4-4D94-B0F5-245927C314BD}"/>
              </a:ext>
            </a:extLst>
          </p:cNvPr>
          <p:cNvCxnSpPr/>
          <p:nvPr/>
        </p:nvCxnSpPr>
        <p:spPr>
          <a:xfrm>
            <a:off x="0" y="136328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4B8FD4-21FE-43F9-81CF-C74938F0B7E0}"/>
              </a:ext>
            </a:extLst>
          </p:cNvPr>
          <p:cNvCxnSpPr/>
          <p:nvPr/>
        </p:nvCxnSpPr>
        <p:spPr>
          <a:xfrm>
            <a:off x="0" y="584384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E6C3DCC-664E-48BA-AE42-EDF3BF31DA45}"/>
              </a:ext>
            </a:extLst>
          </p:cNvPr>
          <p:cNvSpPr txBox="1"/>
          <p:nvPr/>
        </p:nvSpPr>
        <p:spPr>
          <a:xfrm>
            <a:off x="0" y="1550785"/>
            <a:ext cx="15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수집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994C61-00B9-4FFE-810C-476024E19262}"/>
              </a:ext>
            </a:extLst>
          </p:cNvPr>
          <p:cNvSpPr txBox="1"/>
          <p:nvPr/>
        </p:nvSpPr>
        <p:spPr>
          <a:xfrm>
            <a:off x="10195560" y="615696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마케팅 자동화 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E7A7E26-9319-4543-85D9-CC537DC23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03" y="2528119"/>
            <a:ext cx="2560880" cy="22733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754585-285B-4431-8D07-1F12CF234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7" y="2694274"/>
            <a:ext cx="2080470" cy="20284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668A4D3-0427-47BB-980C-DEE44CAEA47F}"/>
              </a:ext>
            </a:extLst>
          </p:cNvPr>
          <p:cNvSpPr txBox="1"/>
          <p:nvPr/>
        </p:nvSpPr>
        <p:spPr>
          <a:xfrm>
            <a:off x="1525834" y="4971557"/>
            <a:ext cx="146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Raw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9D28F3-4BA5-4013-B49B-F255DB3E57BA}"/>
              </a:ext>
            </a:extLst>
          </p:cNvPr>
          <p:cNvSpPr txBox="1"/>
          <p:nvPr/>
        </p:nvSpPr>
        <p:spPr>
          <a:xfrm>
            <a:off x="308506" y="2168696"/>
            <a:ext cx="1461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게시글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5311A1-22E7-4DCD-B4F0-B2120F368E1A}"/>
              </a:ext>
            </a:extLst>
          </p:cNvPr>
          <p:cNvSpPr txBox="1"/>
          <p:nvPr/>
        </p:nvSpPr>
        <p:spPr>
          <a:xfrm>
            <a:off x="2629238" y="2078207"/>
            <a:ext cx="1461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SNS API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사용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Raw Data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A11C3DA-D9E6-481E-B339-5D5B8BF11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202" y="2437791"/>
            <a:ext cx="3970240" cy="2413081"/>
          </a:xfrm>
          <a:prstGeom prst="rect">
            <a:avLst/>
          </a:prstGeom>
        </p:spPr>
      </p:pic>
      <p:pic>
        <p:nvPicPr>
          <p:cNvPr id="48" name="그림 47" descr="텍스트, 표지판, 명함, 벡터그래픽이(가) 표시된 사진&#10;&#10;자동 생성된 설명">
            <a:extLst>
              <a:ext uri="{FF2B5EF4-FFF2-40B4-BE49-F238E27FC236}">
                <a16:creationId xmlns:a16="http://schemas.microsoft.com/office/drawing/2014/main" id="{D8720F3B-972A-43F0-892D-5A3BA4A5B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70" y="3414848"/>
            <a:ext cx="385514" cy="29363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2FB6975-EAE4-4234-91CF-4788B37A9B81}"/>
              </a:ext>
            </a:extLst>
          </p:cNvPr>
          <p:cNvSpPr txBox="1"/>
          <p:nvPr/>
        </p:nvSpPr>
        <p:spPr>
          <a:xfrm>
            <a:off x="5749070" y="5019688"/>
            <a:ext cx="202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Data Processing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C69B062-E5F2-4E2B-9B1F-BE1D6105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8161" y="2329559"/>
            <a:ext cx="3098209" cy="2629543"/>
          </a:xfrm>
          <a:prstGeom prst="rect">
            <a:avLst/>
          </a:prstGeom>
        </p:spPr>
      </p:pic>
      <p:pic>
        <p:nvPicPr>
          <p:cNvPr id="50" name="그림 49" descr="텍스트, 표지판, 명함, 벡터그래픽이(가) 표시된 사진&#10;&#10;자동 생성된 설명">
            <a:extLst>
              <a:ext uri="{FF2B5EF4-FFF2-40B4-BE49-F238E27FC236}">
                <a16:creationId xmlns:a16="http://schemas.microsoft.com/office/drawing/2014/main" id="{015D6D9B-845A-4645-90CA-0665A1F70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545" y="3429000"/>
            <a:ext cx="385514" cy="29363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0C3577E-2950-4D8A-95FD-E3E0C7B5480A}"/>
              </a:ext>
            </a:extLst>
          </p:cNvPr>
          <p:cNvSpPr txBox="1"/>
          <p:nvPr/>
        </p:nvSpPr>
        <p:spPr>
          <a:xfrm>
            <a:off x="9417013" y="5087548"/>
            <a:ext cx="202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Json</a:t>
            </a: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File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E2D7C8-34B4-4EBE-88B5-C8679D6F2759}"/>
              </a:ext>
            </a:extLst>
          </p:cNvPr>
          <p:cNvSpPr txBox="1"/>
          <p:nvPr/>
        </p:nvSpPr>
        <p:spPr>
          <a:xfrm>
            <a:off x="1039368" y="62179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소개</a:t>
            </a:r>
            <a:r>
              <a:rPr lang="ko-KR" altLang="en-US" b="1" dirty="0"/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A3A61E-2410-4BB9-8AAA-25B58897BCEF}"/>
              </a:ext>
            </a:extLst>
          </p:cNvPr>
          <p:cNvSpPr txBox="1"/>
          <p:nvPr/>
        </p:nvSpPr>
        <p:spPr>
          <a:xfrm>
            <a:off x="2996515" y="62179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구성도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81ED87-A9B3-4070-94E5-2876926D5952}"/>
              </a:ext>
            </a:extLst>
          </p:cNvPr>
          <p:cNvSpPr txBox="1"/>
          <p:nvPr/>
        </p:nvSpPr>
        <p:spPr>
          <a:xfrm>
            <a:off x="5094282" y="603734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기술 설계 및 결과물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5D8B700-F546-47F0-BA96-E301267C39C7}"/>
              </a:ext>
            </a:extLst>
          </p:cNvPr>
          <p:cNvSpPr txBox="1"/>
          <p:nvPr/>
        </p:nvSpPr>
        <p:spPr>
          <a:xfrm>
            <a:off x="8375664" y="62179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추후방향성</a:t>
            </a:r>
          </a:p>
        </p:txBody>
      </p:sp>
    </p:spTree>
    <p:extLst>
      <p:ext uri="{BB962C8B-B14F-4D97-AF65-F5344CB8AC3E}">
        <p14:creationId xmlns:p14="http://schemas.microsoft.com/office/powerpoint/2010/main" val="146492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28414B-9BB4-4D94-B0F5-245927C314BD}"/>
              </a:ext>
            </a:extLst>
          </p:cNvPr>
          <p:cNvCxnSpPr/>
          <p:nvPr/>
        </p:nvCxnSpPr>
        <p:spPr>
          <a:xfrm>
            <a:off x="0" y="136328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4B8FD4-21FE-43F9-81CF-C74938F0B7E0}"/>
              </a:ext>
            </a:extLst>
          </p:cNvPr>
          <p:cNvCxnSpPr/>
          <p:nvPr/>
        </p:nvCxnSpPr>
        <p:spPr>
          <a:xfrm>
            <a:off x="0" y="584384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내용 개체 틀 4">
            <a:extLst>
              <a:ext uri="{FF2B5EF4-FFF2-40B4-BE49-F238E27FC236}">
                <a16:creationId xmlns:a16="http://schemas.microsoft.com/office/drawing/2014/main" id="{FD346CDD-81DB-4BA2-A2C9-F04BAF83C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3511" y="4121815"/>
            <a:ext cx="1958028" cy="957041"/>
          </a:xfrm>
        </p:spPr>
      </p:pic>
      <p:pic>
        <p:nvPicPr>
          <p:cNvPr id="20" name="Picture 2" descr="문구: 'ORACLE APEx'의 이미지일 수 있음">
            <a:extLst>
              <a:ext uri="{FF2B5EF4-FFF2-40B4-BE49-F238E27FC236}">
                <a16:creationId xmlns:a16="http://schemas.microsoft.com/office/drawing/2014/main" id="{D23770DA-5B37-46C1-8A0C-F04B6D6FA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35" y="2587810"/>
            <a:ext cx="1534005" cy="15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8327C6-1893-482C-B348-0B9861E80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43" y="3997629"/>
            <a:ext cx="2410823" cy="1205412"/>
          </a:xfrm>
          <a:prstGeom prst="rect">
            <a:avLst/>
          </a:prstGeom>
        </p:spPr>
      </p:pic>
      <p:pic>
        <p:nvPicPr>
          <p:cNvPr id="7" name="그림 6" descr="텍스트, 주차장, 측정기, 스크린샷이(가) 표시된 사진&#10;&#10;자동 생성된 설명">
            <a:extLst>
              <a:ext uri="{FF2B5EF4-FFF2-40B4-BE49-F238E27FC236}">
                <a16:creationId xmlns:a16="http://schemas.microsoft.com/office/drawing/2014/main" id="{FB05568A-4129-4BC4-9FCA-BA614D934C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1" y="2438599"/>
            <a:ext cx="1958028" cy="15057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A54500-5799-48A6-91D8-30CCBB05A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60" y="2164187"/>
            <a:ext cx="2381249" cy="2381249"/>
          </a:xfrm>
          <a:prstGeom prst="rect">
            <a:avLst/>
          </a:prstGeom>
        </p:spPr>
      </p:pic>
      <p:pic>
        <p:nvPicPr>
          <p:cNvPr id="16" name="그림 15" descr="텍스트, 표지판, 명함, 벡터그래픽이(가) 표시된 사진&#10;&#10;자동 생성된 설명">
            <a:extLst>
              <a:ext uri="{FF2B5EF4-FFF2-40B4-BE49-F238E27FC236}">
                <a16:creationId xmlns:a16="http://schemas.microsoft.com/office/drawing/2014/main" id="{739CA77A-7136-4FC1-B658-85C30F0616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996" y="3282620"/>
            <a:ext cx="1488150" cy="113347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EE7528F-31C1-4C71-9B75-C411EECE2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964" y="2523771"/>
            <a:ext cx="2459060" cy="24590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7CF56DB-F5FE-437F-AD4D-CA35CEDD7691}"/>
              </a:ext>
            </a:extLst>
          </p:cNvPr>
          <p:cNvSpPr txBox="1"/>
          <p:nvPr/>
        </p:nvSpPr>
        <p:spPr>
          <a:xfrm>
            <a:off x="0" y="1550785"/>
            <a:ext cx="273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관리 </a:t>
            </a:r>
            <a:r>
              <a:rPr lang="ko-KR" altLang="en-US" b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및 페이지 생성</a:t>
            </a:r>
            <a:endParaRPr lang="ko-KR" altLang="en-US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CAE5A-65AE-49E9-85D6-1B55DB9253B4}"/>
              </a:ext>
            </a:extLst>
          </p:cNvPr>
          <p:cNvSpPr txBox="1"/>
          <p:nvPr/>
        </p:nvSpPr>
        <p:spPr>
          <a:xfrm>
            <a:off x="10195560" y="615696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마케팅 자동화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44C142-D2C2-4C4D-A8DE-1FCECD53306B}"/>
              </a:ext>
            </a:extLst>
          </p:cNvPr>
          <p:cNvSpPr txBox="1"/>
          <p:nvPr/>
        </p:nvSpPr>
        <p:spPr>
          <a:xfrm>
            <a:off x="1039368" y="62179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소개</a:t>
            </a:r>
            <a:r>
              <a:rPr lang="ko-KR" altLang="en-US" b="1" dirty="0"/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311AFC-1318-47DE-8A05-FFDC6FCD5AC0}"/>
              </a:ext>
            </a:extLst>
          </p:cNvPr>
          <p:cNvSpPr txBox="1"/>
          <p:nvPr/>
        </p:nvSpPr>
        <p:spPr>
          <a:xfrm>
            <a:off x="2996515" y="62179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구성도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E8AD14-52AA-4C5E-9EB7-0C4DAA48FD9F}"/>
              </a:ext>
            </a:extLst>
          </p:cNvPr>
          <p:cNvSpPr txBox="1"/>
          <p:nvPr/>
        </p:nvSpPr>
        <p:spPr>
          <a:xfrm>
            <a:off x="5094282" y="603734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기술 설계 및 결과물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FBD67D-A161-4519-9850-568D5DB0717A}"/>
              </a:ext>
            </a:extLst>
          </p:cNvPr>
          <p:cNvSpPr txBox="1"/>
          <p:nvPr/>
        </p:nvSpPr>
        <p:spPr>
          <a:xfrm>
            <a:off x="8375664" y="62179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추후방향성</a:t>
            </a:r>
          </a:p>
        </p:txBody>
      </p:sp>
    </p:spTree>
    <p:extLst>
      <p:ext uri="{BB962C8B-B14F-4D97-AF65-F5344CB8AC3E}">
        <p14:creationId xmlns:p14="http://schemas.microsoft.com/office/powerpoint/2010/main" val="22539556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28414B-9BB4-4D94-B0F5-245927C314BD}"/>
              </a:ext>
            </a:extLst>
          </p:cNvPr>
          <p:cNvCxnSpPr/>
          <p:nvPr/>
        </p:nvCxnSpPr>
        <p:spPr>
          <a:xfrm>
            <a:off x="0" y="136328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4B8FD4-21FE-43F9-81CF-C74938F0B7E0}"/>
              </a:ext>
            </a:extLst>
          </p:cNvPr>
          <p:cNvCxnSpPr/>
          <p:nvPr/>
        </p:nvCxnSpPr>
        <p:spPr>
          <a:xfrm>
            <a:off x="0" y="5843847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EE369E-494D-4077-A7F8-AF75D4E717D7}"/>
              </a:ext>
            </a:extLst>
          </p:cNvPr>
          <p:cNvSpPr txBox="1"/>
          <p:nvPr/>
        </p:nvSpPr>
        <p:spPr>
          <a:xfrm>
            <a:off x="150992" y="1576910"/>
            <a:ext cx="24663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Database ERD</a:t>
            </a:r>
          </a:p>
          <a:p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</a:t>
            </a:r>
            <a:r>
              <a:rPr lang="ko-KR" altLang="en-US" sz="1400" b="1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개념적 데이터 모델링</a:t>
            </a:r>
          </a:p>
          <a:p>
            <a:endParaRPr lang="en-US" altLang="ko-KR" sz="1400" b="1" dirty="0">
              <a:solidFill>
                <a:schemeClr val="bg2">
                  <a:lumMod val="9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63CB2-7151-42BE-AEB2-13FD3B20A2EE}"/>
              </a:ext>
            </a:extLst>
          </p:cNvPr>
          <p:cNvSpPr txBox="1"/>
          <p:nvPr/>
        </p:nvSpPr>
        <p:spPr>
          <a:xfrm>
            <a:off x="10195560" y="615696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마케팅 자동화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1FF794-E48C-4075-B469-7E3337836C1B}"/>
              </a:ext>
            </a:extLst>
          </p:cNvPr>
          <p:cNvSpPr txBox="1"/>
          <p:nvPr/>
        </p:nvSpPr>
        <p:spPr>
          <a:xfrm>
            <a:off x="1039368" y="62179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소개</a:t>
            </a:r>
            <a:r>
              <a:rPr lang="ko-KR" altLang="en-US" b="1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A3C462-53CA-40C4-A80A-A296DE75728A}"/>
              </a:ext>
            </a:extLst>
          </p:cNvPr>
          <p:cNvSpPr txBox="1"/>
          <p:nvPr/>
        </p:nvSpPr>
        <p:spPr>
          <a:xfrm>
            <a:off x="2996515" y="62179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구성도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A30034-7F8A-41B9-82FA-F48EE19D9F46}"/>
              </a:ext>
            </a:extLst>
          </p:cNvPr>
          <p:cNvSpPr txBox="1"/>
          <p:nvPr/>
        </p:nvSpPr>
        <p:spPr>
          <a:xfrm>
            <a:off x="5094282" y="603734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기술 설계 및 결과물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4401A7-A02B-4026-B843-4772CC3A47C7}"/>
              </a:ext>
            </a:extLst>
          </p:cNvPr>
          <p:cNvSpPr txBox="1"/>
          <p:nvPr/>
        </p:nvSpPr>
        <p:spPr>
          <a:xfrm>
            <a:off x="8375664" y="62179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추후방향성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0B6596-D6CC-49EC-8883-5159287FD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635" y="1459683"/>
            <a:ext cx="6847980" cy="433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57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28414B-9BB4-4D94-B0F5-245927C314BD}"/>
              </a:ext>
            </a:extLst>
          </p:cNvPr>
          <p:cNvCxnSpPr/>
          <p:nvPr/>
        </p:nvCxnSpPr>
        <p:spPr>
          <a:xfrm>
            <a:off x="117333" y="1371995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4B8FD4-21FE-43F9-81CF-C74938F0B7E0}"/>
              </a:ext>
            </a:extLst>
          </p:cNvPr>
          <p:cNvCxnSpPr/>
          <p:nvPr/>
        </p:nvCxnSpPr>
        <p:spPr>
          <a:xfrm>
            <a:off x="117333" y="5852555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EE369E-494D-4077-A7F8-AF75D4E717D7}"/>
              </a:ext>
            </a:extLst>
          </p:cNvPr>
          <p:cNvSpPr txBox="1"/>
          <p:nvPr/>
        </p:nvSpPr>
        <p:spPr>
          <a:xfrm>
            <a:off x="172108" y="1545866"/>
            <a:ext cx="2466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Database ERD</a:t>
            </a:r>
          </a:p>
          <a:p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</a:t>
            </a:r>
            <a:r>
              <a:rPr lang="ko-KR" altLang="en-US" sz="1400" b="1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논리적 데이터 모델링</a:t>
            </a:r>
            <a:endParaRPr lang="en-US" altLang="ko-KR" sz="1400" b="1" dirty="0">
              <a:solidFill>
                <a:schemeClr val="bg2">
                  <a:lumMod val="9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63CB2-7151-42BE-AEB2-13FD3B20A2EE}"/>
              </a:ext>
            </a:extLst>
          </p:cNvPr>
          <p:cNvSpPr txBox="1"/>
          <p:nvPr/>
        </p:nvSpPr>
        <p:spPr>
          <a:xfrm>
            <a:off x="10195560" y="615696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마케팅 자동화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1FF794-E48C-4075-B469-7E3337836C1B}"/>
              </a:ext>
            </a:extLst>
          </p:cNvPr>
          <p:cNvSpPr txBox="1"/>
          <p:nvPr/>
        </p:nvSpPr>
        <p:spPr>
          <a:xfrm>
            <a:off x="1039368" y="62179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소개</a:t>
            </a:r>
            <a:r>
              <a:rPr lang="ko-KR" altLang="en-US" b="1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A3C462-53CA-40C4-A80A-A296DE75728A}"/>
              </a:ext>
            </a:extLst>
          </p:cNvPr>
          <p:cNvSpPr txBox="1"/>
          <p:nvPr/>
        </p:nvSpPr>
        <p:spPr>
          <a:xfrm>
            <a:off x="2996515" y="62179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구성도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A30034-7F8A-41B9-82FA-F48EE19D9F46}"/>
              </a:ext>
            </a:extLst>
          </p:cNvPr>
          <p:cNvSpPr txBox="1"/>
          <p:nvPr/>
        </p:nvSpPr>
        <p:spPr>
          <a:xfrm>
            <a:off x="5094282" y="603734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기술 설계 및 결과물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4401A7-A02B-4026-B843-4772CC3A47C7}"/>
              </a:ext>
            </a:extLst>
          </p:cNvPr>
          <p:cNvSpPr txBox="1"/>
          <p:nvPr/>
        </p:nvSpPr>
        <p:spPr>
          <a:xfrm>
            <a:off x="8375664" y="62179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추후방향성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03E4887-0BB6-44DB-AAC9-DFACEEBBD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438" y="1540963"/>
            <a:ext cx="1235542" cy="29442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CD545AC-5432-4AD5-8545-3D8F2190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08" y="3789572"/>
            <a:ext cx="1161656" cy="29442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A9CE1AE-4EF6-480E-B09D-A63B04EC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500" y="3200684"/>
            <a:ext cx="3746324" cy="132194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0391BA3-2EFA-462E-A146-63BB62036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438" y="1814149"/>
            <a:ext cx="3237643" cy="23885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9ACCA36-BD9D-4430-96E4-520991204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1499" y="2978708"/>
            <a:ext cx="1143784" cy="2526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8F55D83-AB04-42EE-A0B3-0535C7FE667D}"/>
              </a:ext>
            </a:extLst>
          </p:cNvPr>
          <p:cNvSpPr txBox="1"/>
          <p:nvPr/>
        </p:nvSpPr>
        <p:spPr>
          <a:xfrm>
            <a:off x="3562594" y="4429121"/>
            <a:ext cx="364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</a:t>
            </a:r>
            <a:endParaRPr lang="ko-KR" altLang="en-US" sz="2000" b="1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2DBEC8F-4458-400A-A5E1-836796E3ED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330" y="4060770"/>
            <a:ext cx="3398570" cy="132195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E7A87FF-D6CB-4063-A645-F2181893A2E0}"/>
              </a:ext>
            </a:extLst>
          </p:cNvPr>
          <p:cNvSpPr txBox="1"/>
          <p:nvPr/>
        </p:nvSpPr>
        <p:spPr>
          <a:xfrm>
            <a:off x="4009200" y="3450057"/>
            <a:ext cx="364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*</a:t>
            </a:r>
            <a:endParaRPr lang="ko-KR" altLang="en-US" sz="20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6AD482-23F2-43A6-A43F-E01B14950B68}"/>
              </a:ext>
            </a:extLst>
          </p:cNvPr>
          <p:cNvSpPr txBox="1"/>
          <p:nvPr/>
        </p:nvSpPr>
        <p:spPr>
          <a:xfrm>
            <a:off x="7557800" y="3099072"/>
            <a:ext cx="364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</a:t>
            </a:r>
            <a:endParaRPr lang="ko-KR" altLang="en-US" sz="20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2689511-DF35-4632-9B31-579BB9D75BD6}"/>
              </a:ext>
            </a:extLst>
          </p:cNvPr>
          <p:cNvSpPr txBox="1"/>
          <p:nvPr/>
        </p:nvSpPr>
        <p:spPr>
          <a:xfrm>
            <a:off x="8050936" y="4083058"/>
            <a:ext cx="364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*</a:t>
            </a:r>
            <a:endParaRPr lang="ko-KR" altLang="en-US" sz="2000" b="1" dirty="0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881C643-680F-4131-8DDD-7B499A94A404}"/>
              </a:ext>
            </a:extLst>
          </p:cNvPr>
          <p:cNvCxnSpPr/>
          <p:nvPr/>
        </p:nvCxnSpPr>
        <p:spPr>
          <a:xfrm flipV="1">
            <a:off x="3563900" y="3701142"/>
            <a:ext cx="811832" cy="69941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0B158735-1CDA-4D6B-91F7-766FFEFB2B66}"/>
              </a:ext>
            </a:extLst>
          </p:cNvPr>
          <p:cNvCxnSpPr>
            <a:cxnSpLocks/>
          </p:cNvCxnSpPr>
          <p:nvPr/>
        </p:nvCxnSpPr>
        <p:spPr>
          <a:xfrm>
            <a:off x="7537306" y="3458856"/>
            <a:ext cx="785313" cy="62513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196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4441</TotalTime>
  <Words>357</Words>
  <Application>Microsoft Office PowerPoint</Application>
  <PresentationFormat>와이드스크린</PresentationFormat>
  <Paragraphs>111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나눔바른고딕OTF</vt:lpstr>
      <vt:lpstr>맑은 고딕</vt:lpstr>
      <vt:lpstr>휴먼모음T</vt:lpstr>
      <vt:lpstr>Arial</vt:lpstr>
      <vt:lpstr>Office 테마</vt:lpstr>
      <vt:lpstr>캡스톤 디자인  중간발표   마케팅 자동화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디자인 중간발표 마케팅 자동화</dc:title>
  <dc:creator>김 용재</dc:creator>
  <cp:lastModifiedBy>홍진식(학부생-소프트웨어전공)</cp:lastModifiedBy>
  <cp:revision>8</cp:revision>
  <dcterms:created xsi:type="dcterms:W3CDTF">2022-03-29T01:23:20Z</dcterms:created>
  <dcterms:modified xsi:type="dcterms:W3CDTF">2022-05-26T20:21:07Z</dcterms:modified>
</cp:coreProperties>
</file>